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7" r:id="rId2"/>
    <p:sldId id="258" r:id="rId3"/>
    <p:sldId id="259" r:id="rId4"/>
    <p:sldId id="260" r:id="rId5"/>
    <p:sldId id="261" r:id="rId6"/>
    <p:sldId id="262" r:id="rId7"/>
    <p:sldId id="263"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96" y="-15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3562E9E-C3CA-4414-8AD6-485FBFEC2826}" type="datetimeFigureOut">
              <a:rPr lang="en-US" smtClean="0"/>
              <a:t>12/19/2016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FEBCF1-ADDC-4871-9835-FA11213E4ED7}" type="slidenum">
              <a:rPr lang="en-US" smtClean="0"/>
              <a:t>‹#›</a:t>
            </a:fld>
            <a:endParaRPr lang="en-US"/>
          </a:p>
        </p:txBody>
      </p:sp>
    </p:spTree>
    <p:extLst>
      <p:ext uri="{BB962C8B-B14F-4D97-AF65-F5344CB8AC3E}">
        <p14:creationId xmlns:p14="http://schemas.microsoft.com/office/powerpoint/2010/main" val="6077514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5"/>
        <p:cNvGrpSpPr/>
        <p:nvPr/>
      </p:nvGrpSpPr>
      <p:grpSpPr>
        <a:xfrm>
          <a:off x="0" y="0"/>
          <a:ext cx="0" cy="0"/>
          <a:chOff x="0" y="0"/>
          <a:chExt cx="0" cy="0"/>
        </a:xfrm>
      </p:grpSpPr>
      <p:sp>
        <p:nvSpPr>
          <p:cNvPr id="476" name="Shape 476"/>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477" name="Shape 47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2"/>
        <p:cNvGrpSpPr/>
        <p:nvPr/>
      </p:nvGrpSpPr>
      <p:grpSpPr>
        <a:xfrm>
          <a:off x="0" y="0"/>
          <a:ext cx="0" cy="0"/>
          <a:chOff x="0" y="0"/>
          <a:chExt cx="0" cy="0"/>
        </a:xfrm>
      </p:grpSpPr>
      <p:sp>
        <p:nvSpPr>
          <p:cNvPr id="483" name="Shape 483"/>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484" name="Shape 48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8"/>
        <p:cNvGrpSpPr/>
        <p:nvPr/>
      </p:nvGrpSpPr>
      <p:grpSpPr>
        <a:xfrm>
          <a:off x="0" y="0"/>
          <a:ext cx="0" cy="0"/>
          <a:chOff x="0" y="0"/>
          <a:chExt cx="0" cy="0"/>
        </a:xfrm>
      </p:grpSpPr>
      <p:sp>
        <p:nvSpPr>
          <p:cNvPr id="489" name="Shape 489"/>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490" name="Shape 49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4"/>
        <p:cNvGrpSpPr/>
        <p:nvPr/>
      </p:nvGrpSpPr>
      <p:grpSpPr>
        <a:xfrm>
          <a:off x="0" y="0"/>
          <a:ext cx="0" cy="0"/>
          <a:chOff x="0" y="0"/>
          <a:chExt cx="0" cy="0"/>
        </a:xfrm>
      </p:grpSpPr>
      <p:sp>
        <p:nvSpPr>
          <p:cNvPr id="495" name="Shape 49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496" name="Shape 496"/>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 sz="1200" b="0" i="0" u="none" strike="noStrike" cap="none">
                <a:solidFill>
                  <a:schemeClr val="dk1"/>
                </a:solidFill>
                <a:latin typeface="Calibri"/>
                <a:ea typeface="Calibri"/>
                <a:cs typeface="Calibri"/>
                <a:sym typeface="Calibri"/>
              </a:rPr>
              <a:t>The seeds can be three of the same or a mixture of different types</a:t>
            </a:r>
          </a:p>
        </p:txBody>
      </p:sp>
      <p:sp>
        <p:nvSpPr>
          <p:cNvPr id="497" name="Shape 497"/>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a:buSzPct val="25000"/>
            </a:pPr>
            <a:fld id="{00000000-1234-1234-1234-123412341234}" type="slidenum">
              <a:rPr lang="en">
                <a:solidFill>
                  <a:prstClr val="black"/>
                </a:solidFill>
                <a:ea typeface="Calibri"/>
                <a:cs typeface="Calibri"/>
                <a:sym typeface="Calibri"/>
              </a:rPr>
              <a:pPr>
                <a:buSzPct val="25000"/>
              </a:pPr>
              <a:t>4</a:t>
            </a:fld>
            <a:endParaRPr lang="en">
              <a:solidFill>
                <a:prstClr val="black"/>
              </a:solidFill>
              <a:ea typeface="Calibri"/>
              <a:cs typeface="Calibri"/>
              <a:sym typeface="Calibri"/>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1"/>
        <p:cNvGrpSpPr/>
        <p:nvPr/>
      </p:nvGrpSpPr>
      <p:grpSpPr>
        <a:xfrm>
          <a:off x="0" y="0"/>
          <a:ext cx="0" cy="0"/>
          <a:chOff x="0" y="0"/>
          <a:chExt cx="0" cy="0"/>
        </a:xfrm>
      </p:grpSpPr>
      <p:sp>
        <p:nvSpPr>
          <p:cNvPr id="502" name="Shape 50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503" name="Shape 503"/>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 sz="1200" b="0" i="0" u="none" strike="noStrike" cap="none">
                <a:solidFill>
                  <a:schemeClr val="dk1"/>
                </a:solidFill>
                <a:latin typeface="Calibri"/>
                <a:ea typeface="Calibri"/>
                <a:cs typeface="Calibri"/>
                <a:sym typeface="Calibri"/>
              </a:rPr>
              <a:t>Don’t add more than 4 spoonfuls until the students have stirred and worked with the mixture trying to form balls. Only then, can another spoonful be added.</a:t>
            </a:r>
          </a:p>
        </p:txBody>
      </p:sp>
      <p:sp>
        <p:nvSpPr>
          <p:cNvPr id="504" name="Shape 504"/>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a:buSzPct val="25000"/>
            </a:pPr>
            <a:fld id="{00000000-1234-1234-1234-123412341234}" type="slidenum">
              <a:rPr lang="en">
                <a:solidFill>
                  <a:prstClr val="black"/>
                </a:solidFill>
                <a:ea typeface="Calibri"/>
                <a:cs typeface="Calibri"/>
                <a:sym typeface="Calibri"/>
              </a:rPr>
              <a:pPr>
                <a:buSzPct val="25000"/>
              </a:pPr>
              <a:t>5</a:t>
            </a:fld>
            <a:endParaRPr lang="en">
              <a:solidFill>
                <a:prstClr val="black"/>
              </a:solidFill>
              <a:ea typeface="Calibri"/>
              <a:cs typeface="Calibri"/>
              <a:sym typeface="Calibri"/>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8"/>
        <p:cNvGrpSpPr/>
        <p:nvPr/>
      </p:nvGrpSpPr>
      <p:grpSpPr>
        <a:xfrm>
          <a:off x="0" y="0"/>
          <a:ext cx="0" cy="0"/>
          <a:chOff x="0" y="0"/>
          <a:chExt cx="0" cy="0"/>
        </a:xfrm>
      </p:grpSpPr>
      <p:sp>
        <p:nvSpPr>
          <p:cNvPr id="509" name="Shape 50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510" name="Shape 510"/>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 sz="1200" b="0" i="0" u="none" strike="noStrike" cap="none">
                <a:solidFill>
                  <a:schemeClr val="dk1"/>
                </a:solidFill>
                <a:latin typeface="Calibri"/>
                <a:ea typeface="Calibri"/>
                <a:cs typeface="Calibri"/>
                <a:sym typeface="Calibri"/>
              </a:rPr>
              <a:t>The students really need to squeez 15 times. Try for a golf ball or ping pong ball sized ball. Any smaller and there’s not enough soil. Any larger and it won’t break down correctly.</a:t>
            </a:r>
          </a:p>
        </p:txBody>
      </p:sp>
      <p:sp>
        <p:nvSpPr>
          <p:cNvPr id="511" name="Shape 511"/>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a:buSzPct val="25000"/>
            </a:pPr>
            <a:fld id="{00000000-1234-1234-1234-123412341234}" type="slidenum">
              <a:rPr lang="en">
                <a:solidFill>
                  <a:prstClr val="black"/>
                </a:solidFill>
                <a:ea typeface="Calibri"/>
                <a:cs typeface="Calibri"/>
                <a:sym typeface="Calibri"/>
              </a:rPr>
              <a:pPr>
                <a:buSzPct val="25000"/>
              </a:pPr>
              <a:t>6</a:t>
            </a:fld>
            <a:endParaRPr lang="en">
              <a:solidFill>
                <a:prstClr val="black"/>
              </a:solidFill>
              <a:ea typeface="Calibri"/>
              <a:cs typeface="Calibri"/>
              <a:sym typeface="Calibri"/>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7"/>
        <p:cNvGrpSpPr/>
        <p:nvPr/>
      </p:nvGrpSpPr>
      <p:grpSpPr>
        <a:xfrm>
          <a:off x="0" y="0"/>
          <a:ext cx="0" cy="0"/>
          <a:chOff x="0" y="0"/>
          <a:chExt cx="0" cy="0"/>
        </a:xfrm>
      </p:grpSpPr>
      <p:sp>
        <p:nvSpPr>
          <p:cNvPr id="518" name="Shape 51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519" name="Shape 519"/>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 sz="1200" b="0" i="0" u="none" strike="noStrike" cap="none">
                <a:solidFill>
                  <a:schemeClr val="dk1"/>
                </a:solidFill>
                <a:latin typeface="Calibri"/>
                <a:ea typeface="Calibri"/>
                <a:cs typeface="Calibri"/>
                <a:sym typeface="Calibri"/>
              </a:rPr>
              <a:t>The seed balls ideally should fall on bare ground although because there is soil and compost in the ball, the seeds have all they need to begin growing.  Talk to the group about appropriate places to put the balls they bring home.</a:t>
            </a:r>
          </a:p>
        </p:txBody>
      </p:sp>
      <p:sp>
        <p:nvSpPr>
          <p:cNvPr id="520" name="Shape 520"/>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a:buSzPct val="25000"/>
            </a:pPr>
            <a:fld id="{00000000-1234-1234-1234-123412341234}" type="slidenum">
              <a:rPr lang="en">
                <a:solidFill>
                  <a:prstClr val="black"/>
                </a:solidFill>
                <a:ea typeface="Calibri"/>
                <a:cs typeface="Calibri"/>
                <a:sym typeface="Calibri"/>
              </a:rPr>
              <a:pPr>
                <a:buSzPct val="25000"/>
              </a:pPr>
              <a:t>7</a:t>
            </a:fld>
            <a:endParaRPr lang="en">
              <a:solidFill>
                <a:prstClr val="black"/>
              </a:solidFill>
              <a:ea typeface="Calibri"/>
              <a:cs typeface="Calibri"/>
              <a:sym typeface="Calibri"/>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4"/>
        <p:cNvGrpSpPr/>
        <p:nvPr/>
      </p:nvGrpSpPr>
      <p:grpSpPr>
        <a:xfrm>
          <a:off x="0" y="0"/>
          <a:ext cx="0" cy="0"/>
          <a:chOff x="0" y="0"/>
          <a:chExt cx="0" cy="0"/>
        </a:xfrm>
      </p:grpSpPr>
      <p:sp>
        <p:nvSpPr>
          <p:cNvPr id="525" name="Shape 52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526" name="Shape 52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94075F7-755E-4EC1-B066-E858531F0517}" type="datetimeFigureOut">
              <a:rPr lang="en-US" smtClean="0">
                <a:solidFill>
                  <a:prstClr val="white">
                    <a:tint val="75000"/>
                  </a:prstClr>
                </a:solidFill>
              </a:rPr>
              <a:pPr/>
              <a:t>12/19/2016</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84D4483C-9A21-4E59-8952-82A0181A58A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346692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4075F7-755E-4EC1-B066-E858531F0517}" type="datetimeFigureOut">
              <a:rPr lang="en-US" smtClean="0">
                <a:solidFill>
                  <a:prstClr val="white">
                    <a:tint val="75000"/>
                  </a:prstClr>
                </a:solidFill>
              </a:rPr>
              <a:pPr/>
              <a:t>12/19/2016</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84D4483C-9A21-4E59-8952-82A0181A58A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6106210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4075F7-755E-4EC1-B066-E858531F0517}" type="datetimeFigureOut">
              <a:rPr lang="en-US" smtClean="0">
                <a:solidFill>
                  <a:prstClr val="white">
                    <a:tint val="75000"/>
                  </a:prstClr>
                </a:solidFill>
              </a:rPr>
              <a:pPr/>
              <a:t>12/19/2016</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84D4483C-9A21-4E59-8952-82A0181A58A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7228601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4075F7-755E-4EC1-B066-E858531F0517}" type="datetimeFigureOut">
              <a:rPr lang="en-US" smtClean="0">
                <a:solidFill>
                  <a:prstClr val="white">
                    <a:tint val="75000"/>
                  </a:prstClr>
                </a:solidFill>
              </a:rPr>
              <a:pPr/>
              <a:t>12/19/2016</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84D4483C-9A21-4E59-8952-82A0181A58A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744343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4075F7-755E-4EC1-B066-E858531F0517}" type="datetimeFigureOut">
              <a:rPr lang="en-US" smtClean="0">
                <a:solidFill>
                  <a:prstClr val="white">
                    <a:tint val="75000"/>
                  </a:prstClr>
                </a:solidFill>
              </a:rPr>
              <a:pPr/>
              <a:t>12/19/2016</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84D4483C-9A21-4E59-8952-82A0181A58A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7661355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94075F7-755E-4EC1-B066-E858531F0517}" type="datetimeFigureOut">
              <a:rPr lang="en-US" smtClean="0">
                <a:solidFill>
                  <a:prstClr val="white">
                    <a:tint val="75000"/>
                  </a:prstClr>
                </a:solidFill>
              </a:rPr>
              <a:pPr/>
              <a:t>12/19/2016</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84D4483C-9A21-4E59-8952-82A0181A58A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483889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94075F7-755E-4EC1-B066-E858531F0517}" type="datetimeFigureOut">
              <a:rPr lang="en-US" smtClean="0">
                <a:solidFill>
                  <a:prstClr val="white">
                    <a:tint val="75000"/>
                  </a:prstClr>
                </a:solidFill>
              </a:rPr>
              <a:pPr/>
              <a:t>12/19/2016</a:t>
            </a:fld>
            <a:endParaRPr lang="en-US">
              <a:solidFill>
                <a:prstClr val="white">
                  <a:tint val="75000"/>
                </a:prstClr>
              </a:solidFill>
            </a:endParaRPr>
          </a:p>
        </p:txBody>
      </p:sp>
      <p:sp>
        <p:nvSpPr>
          <p:cNvPr id="8" name="Footer Placeholder 7"/>
          <p:cNvSpPr>
            <a:spLocks noGrp="1"/>
          </p:cNvSpPr>
          <p:nvPr>
            <p:ph type="ftr" sz="quarter" idx="11"/>
          </p:nvPr>
        </p:nvSpPr>
        <p:spPr/>
        <p:txBody>
          <a:bodyPr/>
          <a:lstStyle/>
          <a:p>
            <a:endParaRPr lang="en-US">
              <a:solidFill>
                <a:prstClr val="white">
                  <a:tint val="75000"/>
                </a:prstClr>
              </a:solidFill>
            </a:endParaRPr>
          </a:p>
        </p:txBody>
      </p:sp>
      <p:sp>
        <p:nvSpPr>
          <p:cNvPr id="9" name="Slide Number Placeholder 8"/>
          <p:cNvSpPr>
            <a:spLocks noGrp="1"/>
          </p:cNvSpPr>
          <p:nvPr>
            <p:ph type="sldNum" sz="quarter" idx="12"/>
          </p:nvPr>
        </p:nvSpPr>
        <p:spPr/>
        <p:txBody>
          <a:bodyPr/>
          <a:lstStyle/>
          <a:p>
            <a:fld id="{84D4483C-9A21-4E59-8952-82A0181A58A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9356625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94075F7-755E-4EC1-B066-E858531F0517}" type="datetimeFigureOut">
              <a:rPr lang="en-US" smtClean="0">
                <a:solidFill>
                  <a:prstClr val="white">
                    <a:tint val="75000"/>
                  </a:prstClr>
                </a:solidFill>
              </a:rPr>
              <a:pPr/>
              <a:t>12/19/2016</a:t>
            </a:fld>
            <a:endParaRPr lang="en-US">
              <a:solidFill>
                <a:prstClr val="white">
                  <a:tint val="75000"/>
                </a:prstClr>
              </a:solidFill>
            </a:endParaRPr>
          </a:p>
        </p:txBody>
      </p:sp>
      <p:sp>
        <p:nvSpPr>
          <p:cNvPr id="4" name="Footer Placeholder 3"/>
          <p:cNvSpPr>
            <a:spLocks noGrp="1"/>
          </p:cNvSpPr>
          <p:nvPr>
            <p:ph type="ftr" sz="quarter" idx="11"/>
          </p:nvPr>
        </p:nvSpPr>
        <p:spPr/>
        <p:txBody>
          <a:bodyPr/>
          <a:lstStyle/>
          <a:p>
            <a:endParaRPr lang="en-US">
              <a:solidFill>
                <a:prstClr val="white">
                  <a:tint val="75000"/>
                </a:prstClr>
              </a:solidFill>
            </a:endParaRPr>
          </a:p>
        </p:txBody>
      </p:sp>
      <p:sp>
        <p:nvSpPr>
          <p:cNvPr id="5" name="Slide Number Placeholder 4"/>
          <p:cNvSpPr>
            <a:spLocks noGrp="1"/>
          </p:cNvSpPr>
          <p:nvPr>
            <p:ph type="sldNum" sz="quarter" idx="12"/>
          </p:nvPr>
        </p:nvSpPr>
        <p:spPr/>
        <p:txBody>
          <a:bodyPr/>
          <a:lstStyle/>
          <a:p>
            <a:fld id="{84D4483C-9A21-4E59-8952-82A0181A58A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885590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4075F7-755E-4EC1-B066-E858531F0517}" type="datetimeFigureOut">
              <a:rPr lang="en-US" smtClean="0">
                <a:solidFill>
                  <a:prstClr val="white">
                    <a:tint val="75000"/>
                  </a:prstClr>
                </a:solidFill>
              </a:rPr>
              <a:pPr/>
              <a:t>12/19/2016</a:t>
            </a:fld>
            <a:endParaRPr lang="en-US">
              <a:solidFill>
                <a:prstClr val="white">
                  <a:tint val="75000"/>
                </a:prstClr>
              </a:solidFill>
            </a:endParaRPr>
          </a:p>
        </p:txBody>
      </p:sp>
      <p:sp>
        <p:nvSpPr>
          <p:cNvPr id="3" name="Footer Placeholder 2"/>
          <p:cNvSpPr>
            <a:spLocks noGrp="1"/>
          </p:cNvSpPr>
          <p:nvPr>
            <p:ph type="ftr" sz="quarter" idx="11"/>
          </p:nvPr>
        </p:nvSpPr>
        <p:spPr/>
        <p:txBody>
          <a:bodyPr/>
          <a:lstStyle/>
          <a:p>
            <a:endParaRPr lang="en-US">
              <a:solidFill>
                <a:prstClr val="white">
                  <a:tint val="75000"/>
                </a:prstClr>
              </a:solidFill>
            </a:endParaRPr>
          </a:p>
        </p:txBody>
      </p:sp>
      <p:sp>
        <p:nvSpPr>
          <p:cNvPr id="4" name="Slide Number Placeholder 3"/>
          <p:cNvSpPr>
            <a:spLocks noGrp="1"/>
          </p:cNvSpPr>
          <p:nvPr>
            <p:ph type="sldNum" sz="quarter" idx="12"/>
          </p:nvPr>
        </p:nvSpPr>
        <p:spPr/>
        <p:txBody>
          <a:bodyPr/>
          <a:lstStyle/>
          <a:p>
            <a:fld id="{84D4483C-9A21-4E59-8952-82A0181A58A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9392757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4075F7-755E-4EC1-B066-E858531F0517}" type="datetimeFigureOut">
              <a:rPr lang="en-US" smtClean="0">
                <a:solidFill>
                  <a:prstClr val="white">
                    <a:tint val="75000"/>
                  </a:prstClr>
                </a:solidFill>
              </a:rPr>
              <a:pPr/>
              <a:t>12/19/2016</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84D4483C-9A21-4E59-8952-82A0181A58A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5354062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4075F7-755E-4EC1-B066-E858531F0517}" type="datetimeFigureOut">
              <a:rPr lang="en-US" smtClean="0">
                <a:solidFill>
                  <a:prstClr val="white">
                    <a:tint val="75000"/>
                  </a:prstClr>
                </a:solidFill>
              </a:rPr>
              <a:pPr/>
              <a:t>12/19/2016</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84D4483C-9A21-4E59-8952-82A0181A58A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348086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4075F7-755E-4EC1-B066-E858531F0517}" type="datetimeFigureOut">
              <a:rPr lang="en-US" smtClean="0">
                <a:solidFill>
                  <a:prstClr val="white">
                    <a:tint val="75000"/>
                  </a:prstClr>
                </a:solidFill>
              </a:rPr>
              <a:pPr/>
              <a:t>12/19/2016</a:t>
            </a:fld>
            <a:endParaRPr lang="en-US">
              <a:solidFill>
                <a:prstClr val="white">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white">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D4483C-9A21-4E59-8952-82A0181A58A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85589851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8.jpeg"/><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78"/>
        <p:cNvGrpSpPr/>
        <p:nvPr/>
      </p:nvGrpSpPr>
      <p:grpSpPr>
        <a:xfrm>
          <a:off x="0" y="0"/>
          <a:ext cx="0" cy="0"/>
          <a:chOff x="0" y="0"/>
          <a:chExt cx="0" cy="0"/>
        </a:xfrm>
      </p:grpSpPr>
      <p:pic>
        <p:nvPicPr>
          <p:cNvPr id="479" name="Shape 479"/>
          <p:cNvPicPr preferRelativeResize="0"/>
          <p:nvPr/>
        </p:nvPicPr>
        <p:blipFill rotWithShape="1">
          <a:blip r:embed="rId3" cstate="screen">
            <a:alphaModFix/>
            <a:extLst>
              <a:ext uri="{28A0092B-C50C-407E-A947-70E740481C1C}">
                <a14:useLocalDpi xmlns:a14="http://schemas.microsoft.com/office/drawing/2010/main"/>
              </a:ext>
            </a:extLst>
          </a:blip>
          <a:srcRect/>
          <a:stretch/>
        </p:blipFill>
        <p:spPr>
          <a:xfrm>
            <a:off x="2298700" y="1550810"/>
            <a:ext cx="4470300" cy="3352799"/>
          </a:xfrm>
          <a:prstGeom prst="rect">
            <a:avLst/>
          </a:prstGeom>
          <a:noFill/>
          <a:ln>
            <a:noFill/>
          </a:ln>
        </p:spPr>
      </p:pic>
      <p:sp>
        <p:nvSpPr>
          <p:cNvPr id="480" name="Shape 480"/>
          <p:cNvSpPr txBox="1"/>
          <p:nvPr/>
        </p:nvSpPr>
        <p:spPr>
          <a:xfrm>
            <a:off x="609601" y="228601"/>
            <a:ext cx="7848599" cy="830996"/>
          </a:xfrm>
          <a:prstGeom prst="rect">
            <a:avLst/>
          </a:prstGeom>
          <a:noFill/>
          <a:ln>
            <a:noFill/>
          </a:ln>
        </p:spPr>
        <p:txBody>
          <a:bodyPr lIns="91425" tIns="45700" rIns="91425" bIns="45700" anchor="t" anchorCtr="0">
            <a:noAutofit/>
          </a:bodyPr>
          <a:lstStyle/>
          <a:p>
            <a:pPr algn="ctr">
              <a:buSzPct val="25000"/>
            </a:pPr>
            <a:r>
              <a:rPr lang="en" sz="4800" b="1" dirty="0">
                <a:solidFill>
                  <a:prstClr val="white"/>
                </a:solidFill>
                <a:latin typeface="NPSRawlinsonOT"/>
                <a:ea typeface="Calibri"/>
                <a:cs typeface="Calibri"/>
                <a:sym typeface="Calibri"/>
              </a:rPr>
              <a:t>Let’s Get Started!</a:t>
            </a:r>
          </a:p>
        </p:txBody>
      </p:sp>
      <p:sp>
        <p:nvSpPr>
          <p:cNvPr id="481" name="Shape 481"/>
          <p:cNvSpPr txBox="1"/>
          <p:nvPr/>
        </p:nvSpPr>
        <p:spPr>
          <a:xfrm>
            <a:off x="76200" y="5089300"/>
            <a:ext cx="8991600" cy="1108000"/>
          </a:xfrm>
          <a:prstGeom prst="rect">
            <a:avLst/>
          </a:prstGeom>
          <a:noFill/>
          <a:ln>
            <a:noFill/>
          </a:ln>
        </p:spPr>
        <p:txBody>
          <a:bodyPr lIns="91425" tIns="45700" rIns="91425" bIns="45700" anchor="t" anchorCtr="0">
            <a:noAutofit/>
          </a:bodyPr>
          <a:lstStyle/>
          <a:p>
            <a:pPr algn="ctr">
              <a:buSzPct val="25000"/>
            </a:pPr>
            <a:r>
              <a:rPr lang="en" sz="4800" b="1" dirty="0">
                <a:solidFill>
                  <a:prstClr val="white"/>
                </a:solidFill>
                <a:latin typeface="NPSRawlinsonOT"/>
                <a:ea typeface="Calibri"/>
                <a:cs typeface="Calibri"/>
                <a:sym typeface="Calibri"/>
              </a:rPr>
              <a:t>How to make a Seed Bomb</a:t>
            </a:r>
          </a:p>
          <a:p>
            <a:endParaRPr dirty="0">
              <a:solidFill>
                <a:prstClr val="white"/>
              </a:solidFill>
              <a:latin typeface="Calibri"/>
              <a:ea typeface="Calibri"/>
              <a:cs typeface="Calibri"/>
              <a:sym typeface="Calibri"/>
            </a:endParaRPr>
          </a:p>
        </p:txBody>
      </p:sp>
    </p:spTree>
    <p:extLst>
      <p:ext uri="{BB962C8B-B14F-4D97-AF65-F5344CB8AC3E}">
        <p14:creationId xmlns:p14="http://schemas.microsoft.com/office/powerpoint/2010/main" val="345768403"/>
      </p:ext>
    </p:extLst>
  </p:cSld>
  <p:clrMapOvr>
    <a:masterClrMapping/>
  </p:clrMapOvr>
  <p:transition spd="slow">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85"/>
        <p:cNvGrpSpPr/>
        <p:nvPr/>
      </p:nvGrpSpPr>
      <p:grpSpPr>
        <a:xfrm>
          <a:off x="0" y="0"/>
          <a:ext cx="0" cy="0"/>
          <a:chOff x="0" y="0"/>
          <a:chExt cx="0" cy="0"/>
        </a:xfrm>
      </p:grpSpPr>
      <p:sp>
        <p:nvSpPr>
          <p:cNvPr id="486" name="Shape 486"/>
          <p:cNvSpPr txBox="1"/>
          <p:nvPr/>
        </p:nvSpPr>
        <p:spPr>
          <a:xfrm>
            <a:off x="0" y="68282"/>
            <a:ext cx="9144000" cy="3046988"/>
          </a:xfrm>
          <a:prstGeom prst="rect">
            <a:avLst/>
          </a:prstGeom>
          <a:noFill/>
          <a:ln>
            <a:noFill/>
          </a:ln>
        </p:spPr>
        <p:txBody>
          <a:bodyPr lIns="91425" tIns="45700" rIns="91425" bIns="45700" anchor="t" anchorCtr="0">
            <a:noAutofit/>
          </a:bodyPr>
          <a:lstStyle/>
          <a:p>
            <a:pPr>
              <a:buSzPct val="25000"/>
            </a:pPr>
            <a:r>
              <a:rPr lang="en" sz="4000" b="1" dirty="0">
                <a:solidFill>
                  <a:prstClr val="white"/>
                </a:solidFill>
                <a:latin typeface="NPSRawlinsonOT"/>
                <a:ea typeface="Calibri"/>
                <a:cs typeface="Calibri"/>
                <a:sym typeface="Calibri"/>
              </a:rPr>
              <a:t>STEP ONE:</a:t>
            </a:r>
          </a:p>
          <a:p>
            <a:pPr>
              <a:buSzPct val="25000"/>
            </a:pPr>
            <a:r>
              <a:rPr lang="en" sz="2400" b="1" dirty="0">
                <a:solidFill>
                  <a:prstClr val="black"/>
                </a:solidFill>
                <a:latin typeface="Calibri"/>
                <a:ea typeface="Calibri"/>
                <a:cs typeface="Calibri"/>
                <a:sym typeface="Calibri"/>
              </a:rPr>
              <a:t> </a:t>
            </a:r>
            <a:r>
              <a:rPr lang="en" sz="3600" b="1" dirty="0">
                <a:solidFill>
                  <a:prstClr val="white"/>
                </a:solidFill>
                <a:latin typeface="NPSRawlinsonOT"/>
                <a:ea typeface="Calibri"/>
                <a:cs typeface="Calibri"/>
                <a:sym typeface="Calibri"/>
              </a:rPr>
              <a:t>Put </a:t>
            </a:r>
          </a:p>
          <a:p>
            <a:pPr>
              <a:buSzPct val="25000"/>
            </a:pPr>
            <a:r>
              <a:rPr lang="en" sz="3600" b="1" dirty="0">
                <a:solidFill>
                  <a:srgbClr val="92D050"/>
                </a:solidFill>
                <a:latin typeface="NPSRawlinsonOT"/>
                <a:ea typeface="Calibri"/>
                <a:cs typeface="Calibri"/>
                <a:sym typeface="Calibri"/>
              </a:rPr>
              <a:t>3 big spoonfuls </a:t>
            </a:r>
            <a:r>
              <a:rPr lang="en" sz="3600" b="1" dirty="0">
                <a:solidFill>
                  <a:prstClr val="white"/>
                </a:solidFill>
                <a:latin typeface="NPSRawlinsonOT"/>
                <a:ea typeface="Calibri"/>
                <a:cs typeface="Calibri"/>
                <a:sym typeface="Calibri"/>
              </a:rPr>
              <a:t>of </a:t>
            </a:r>
            <a:r>
              <a:rPr lang="en" sz="3600" b="1" dirty="0">
                <a:solidFill>
                  <a:srgbClr val="92D050"/>
                </a:solidFill>
                <a:latin typeface="NPSRawlinsonOT"/>
                <a:ea typeface="Calibri"/>
                <a:cs typeface="Calibri"/>
                <a:sym typeface="Calibri"/>
              </a:rPr>
              <a:t>sand</a:t>
            </a:r>
            <a:r>
              <a:rPr lang="en" sz="3600" b="1" dirty="0">
                <a:solidFill>
                  <a:prstClr val="black"/>
                </a:solidFill>
                <a:latin typeface="NPSRawlinsonOT"/>
                <a:ea typeface="Calibri"/>
                <a:cs typeface="Calibri"/>
                <a:sym typeface="Calibri"/>
              </a:rPr>
              <a:t> </a:t>
            </a:r>
            <a:r>
              <a:rPr lang="en" sz="3600" b="1" dirty="0">
                <a:solidFill>
                  <a:prstClr val="white"/>
                </a:solidFill>
                <a:latin typeface="NPSRawlinsonOT"/>
                <a:ea typeface="Calibri"/>
                <a:cs typeface="Calibri"/>
                <a:sym typeface="Calibri"/>
              </a:rPr>
              <a:t>&amp; </a:t>
            </a:r>
          </a:p>
          <a:p>
            <a:pPr>
              <a:buSzPct val="25000"/>
            </a:pPr>
            <a:r>
              <a:rPr lang="en" sz="3600" b="1" dirty="0">
                <a:solidFill>
                  <a:srgbClr val="92D050"/>
                </a:solidFill>
                <a:latin typeface="NPSRawlinsonOT"/>
                <a:ea typeface="Calibri"/>
                <a:cs typeface="Calibri"/>
                <a:sym typeface="Calibri"/>
              </a:rPr>
              <a:t>3 big spoonfuls </a:t>
            </a:r>
            <a:r>
              <a:rPr lang="en" sz="3600" b="1" dirty="0">
                <a:solidFill>
                  <a:prstClr val="white"/>
                </a:solidFill>
                <a:latin typeface="NPSRawlinsonOT"/>
                <a:ea typeface="Calibri"/>
                <a:cs typeface="Calibri"/>
                <a:sym typeface="Calibri"/>
              </a:rPr>
              <a:t>of</a:t>
            </a:r>
            <a:r>
              <a:rPr lang="en" sz="3600" b="1" dirty="0">
                <a:solidFill>
                  <a:prstClr val="black"/>
                </a:solidFill>
                <a:latin typeface="NPSRawlinsonOT"/>
                <a:ea typeface="Calibri"/>
                <a:cs typeface="Calibri"/>
                <a:sym typeface="Calibri"/>
              </a:rPr>
              <a:t> </a:t>
            </a:r>
            <a:r>
              <a:rPr lang="en" sz="3600" b="1" dirty="0">
                <a:solidFill>
                  <a:srgbClr val="92D050"/>
                </a:solidFill>
                <a:latin typeface="NPSRawlinsonOT"/>
                <a:ea typeface="Calibri"/>
                <a:cs typeface="Calibri"/>
                <a:sym typeface="Calibri"/>
              </a:rPr>
              <a:t>compost</a:t>
            </a:r>
            <a:r>
              <a:rPr lang="en" sz="3600" b="1" dirty="0">
                <a:solidFill>
                  <a:prstClr val="black"/>
                </a:solidFill>
                <a:latin typeface="NPSRawlinsonOT"/>
                <a:ea typeface="Calibri"/>
                <a:cs typeface="Calibri"/>
                <a:sym typeface="Calibri"/>
              </a:rPr>
              <a:t> </a:t>
            </a:r>
            <a:r>
              <a:rPr lang="en" sz="3600" b="1" dirty="0">
                <a:solidFill>
                  <a:prstClr val="white"/>
                </a:solidFill>
                <a:latin typeface="NPSRawlinsonOT"/>
                <a:ea typeface="Calibri"/>
                <a:cs typeface="Calibri"/>
                <a:sym typeface="Calibri"/>
              </a:rPr>
              <a:t>in your bowl</a:t>
            </a:r>
          </a:p>
        </p:txBody>
      </p:sp>
      <p:pic>
        <p:nvPicPr>
          <p:cNvPr id="487" name="Shape 487"/>
          <p:cNvPicPr preferRelativeResize="0"/>
          <p:nvPr/>
        </p:nvPicPr>
        <p:blipFill rotWithShape="1">
          <a:blip r:embed="rId3" cstate="screen">
            <a:alphaModFix/>
            <a:extLst>
              <a:ext uri="{28A0092B-C50C-407E-A947-70E740481C1C}">
                <a14:useLocalDpi xmlns:a14="http://schemas.microsoft.com/office/drawing/2010/main"/>
              </a:ext>
            </a:extLst>
          </a:blip>
          <a:srcRect/>
          <a:stretch/>
        </p:blipFill>
        <p:spPr>
          <a:xfrm>
            <a:off x="1371599" y="2800350"/>
            <a:ext cx="6400799" cy="3488399"/>
          </a:xfrm>
          <a:prstGeom prst="rect">
            <a:avLst/>
          </a:prstGeom>
          <a:noFill/>
          <a:ln>
            <a:noFill/>
          </a:ln>
        </p:spPr>
      </p:pic>
    </p:spTree>
    <p:extLst>
      <p:ext uri="{BB962C8B-B14F-4D97-AF65-F5344CB8AC3E}">
        <p14:creationId xmlns:p14="http://schemas.microsoft.com/office/powerpoint/2010/main" val="56977087"/>
      </p:ext>
    </p:extLst>
  </p:cSld>
  <p:clrMapOvr>
    <a:masterClrMapping/>
  </p:clrMapOvr>
  <p:transition spd="slow">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91"/>
        <p:cNvGrpSpPr/>
        <p:nvPr/>
      </p:nvGrpSpPr>
      <p:grpSpPr>
        <a:xfrm>
          <a:off x="0" y="0"/>
          <a:ext cx="0" cy="0"/>
          <a:chOff x="0" y="0"/>
          <a:chExt cx="0" cy="0"/>
        </a:xfrm>
      </p:grpSpPr>
      <p:sp>
        <p:nvSpPr>
          <p:cNvPr id="492" name="Shape 492"/>
          <p:cNvSpPr txBox="1"/>
          <p:nvPr/>
        </p:nvSpPr>
        <p:spPr>
          <a:xfrm>
            <a:off x="0" y="5026"/>
            <a:ext cx="9144000" cy="3335999"/>
          </a:xfrm>
          <a:prstGeom prst="rect">
            <a:avLst/>
          </a:prstGeom>
          <a:noFill/>
          <a:ln>
            <a:noFill/>
          </a:ln>
        </p:spPr>
        <p:txBody>
          <a:bodyPr lIns="91425" tIns="45700" rIns="91425" bIns="45700" anchor="t" anchorCtr="0">
            <a:noAutofit/>
          </a:bodyPr>
          <a:lstStyle/>
          <a:p>
            <a:pPr>
              <a:buSzPct val="25000"/>
            </a:pPr>
            <a:r>
              <a:rPr lang="en" sz="4000" b="1" dirty="0">
                <a:solidFill>
                  <a:prstClr val="white"/>
                </a:solidFill>
                <a:latin typeface="NPSRawlinsonOT"/>
                <a:ea typeface="Calibri"/>
                <a:cs typeface="Calibri"/>
                <a:sym typeface="Calibri"/>
              </a:rPr>
              <a:t>STEP TWO:</a:t>
            </a:r>
          </a:p>
          <a:p>
            <a:pPr>
              <a:buSzPct val="25000"/>
            </a:pPr>
            <a:r>
              <a:rPr lang="en" sz="1200" b="1" dirty="0">
                <a:solidFill>
                  <a:prstClr val="black"/>
                </a:solidFill>
                <a:latin typeface="NPSRawlinsonOT"/>
                <a:ea typeface="Calibri"/>
                <a:cs typeface="Calibri"/>
                <a:sym typeface="Calibri"/>
              </a:rPr>
              <a:t> </a:t>
            </a:r>
          </a:p>
          <a:p>
            <a:pPr>
              <a:buSzPct val="25000"/>
            </a:pPr>
            <a:r>
              <a:rPr lang="en" sz="3600" b="1" dirty="0">
                <a:solidFill>
                  <a:prstClr val="white"/>
                </a:solidFill>
                <a:latin typeface="NPSRawlinsonOT"/>
                <a:ea typeface="Calibri"/>
                <a:cs typeface="Calibri"/>
                <a:sym typeface="Calibri"/>
              </a:rPr>
              <a:t>Add </a:t>
            </a:r>
            <a:r>
              <a:rPr lang="en" sz="3600" b="1" dirty="0">
                <a:solidFill>
                  <a:srgbClr val="92D050"/>
                </a:solidFill>
                <a:latin typeface="NPSRawlinsonOT"/>
                <a:ea typeface="Calibri"/>
                <a:cs typeface="Calibri"/>
                <a:sym typeface="Calibri"/>
              </a:rPr>
              <a:t>1 cup </a:t>
            </a:r>
            <a:r>
              <a:rPr lang="en" sz="3600" b="1" dirty="0">
                <a:solidFill>
                  <a:prstClr val="white"/>
                </a:solidFill>
                <a:latin typeface="NPSRawlinsonOT"/>
                <a:ea typeface="Calibri"/>
                <a:cs typeface="Calibri"/>
                <a:sym typeface="Calibri"/>
              </a:rPr>
              <a:t>of </a:t>
            </a:r>
            <a:r>
              <a:rPr lang="en" sz="3600" b="1" dirty="0">
                <a:solidFill>
                  <a:srgbClr val="92D050"/>
                </a:solidFill>
                <a:latin typeface="NPSRawlinsonOT"/>
                <a:ea typeface="Calibri"/>
                <a:cs typeface="Calibri"/>
                <a:sym typeface="Calibri"/>
              </a:rPr>
              <a:t>soil</a:t>
            </a:r>
            <a:r>
              <a:rPr lang="en" sz="3600" b="1" dirty="0">
                <a:solidFill>
                  <a:prstClr val="white"/>
                </a:solidFill>
                <a:latin typeface="NPSRawlinsonOT"/>
                <a:ea typeface="Calibri"/>
                <a:cs typeface="Calibri"/>
                <a:sym typeface="Calibri"/>
              </a:rPr>
              <a:t> to bowl.</a:t>
            </a:r>
          </a:p>
          <a:p>
            <a:pPr>
              <a:buSzPct val="25000"/>
            </a:pPr>
            <a:r>
              <a:rPr lang="en" sz="3600" b="1" dirty="0">
                <a:solidFill>
                  <a:prstClr val="white"/>
                </a:solidFill>
                <a:latin typeface="NPSRawlinsonOT"/>
                <a:ea typeface="Calibri"/>
                <a:cs typeface="Calibri"/>
                <a:sym typeface="Calibri"/>
              </a:rPr>
              <a:t>Stir and break up large clumps.</a:t>
            </a:r>
          </a:p>
        </p:txBody>
      </p:sp>
      <p:pic>
        <p:nvPicPr>
          <p:cNvPr id="493" name="Shape 493"/>
          <p:cNvPicPr preferRelativeResize="0"/>
          <p:nvPr/>
        </p:nvPicPr>
        <p:blipFill rotWithShape="1">
          <a:blip r:embed="rId3" cstate="screen">
            <a:alphaModFix/>
            <a:extLst>
              <a:ext uri="{28A0092B-C50C-407E-A947-70E740481C1C}">
                <a14:useLocalDpi xmlns:a14="http://schemas.microsoft.com/office/drawing/2010/main"/>
              </a:ext>
            </a:extLst>
          </a:blip>
          <a:srcRect/>
          <a:stretch/>
        </p:blipFill>
        <p:spPr>
          <a:xfrm>
            <a:off x="2024400" y="2895600"/>
            <a:ext cx="5476199" cy="3335999"/>
          </a:xfrm>
          <a:prstGeom prst="rect">
            <a:avLst/>
          </a:prstGeom>
          <a:noFill/>
          <a:ln>
            <a:noFill/>
          </a:ln>
        </p:spPr>
      </p:pic>
    </p:spTree>
    <p:extLst>
      <p:ext uri="{BB962C8B-B14F-4D97-AF65-F5344CB8AC3E}">
        <p14:creationId xmlns:p14="http://schemas.microsoft.com/office/powerpoint/2010/main" val="3924027495"/>
      </p:ext>
    </p:extLst>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98"/>
        <p:cNvGrpSpPr/>
        <p:nvPr/>
      </p:nvGrpSpPr>
      <p:grpSpPr>
        <a:xfrm>
          <a:off x="0" y="0"/>
          <a:ext cx="0" cy="0"/>
          <a:chOff x="0" y="0"/>
          <a:chExt cx="0" cy="0"/>
        </a:xfrm>
      </p:grpSpPr>
      <p:sp>
        <p:nvSpPr>
          <p:cNvPr id="499" name="Shape 499"/>
          <p:cNvSpPr txBox="1"/>
          <p:nvPr/>
        </p:nvSpPr>
        <p:spPr>
          <a:xfrm>
            <a:off x="0" y="0"/>
            <a:ext cx="9143999" cy="2091392"/>
          </a:xfrm>
          <a:prstGeom prst="rect">
            <a:avLst/>
          </a:prstGeom>
          <a:noFill/>
          <a:ln>
            <a:noFill/>
          </a:ln>
        </p:spPr>
        <p:txBody>
          <a:bodyPr lIns="91425" tIns="45700" rIns="91425" bIns="45700" anchor="t" anchorCtr="0">
            <a:noAutofit/>
          </a:bodyPr>
          <a:lstStyle/>
          <a:p>
            <a:pPr>
              <a:buSzPct val="25000"/>
            </a:pPr>
            <a:r>
              <a:rPr lang="en" sz="4000" b="1" dirty="0">
                <a:solidFill>
                  <a:prstClr val="white"/>
                </a:solidFill>
                <a:latin typeface="NPSRawlinsonOT"/>
                <a:ea typeface="Calibri"/>
                <a:cs typeface="Calibri"/>
                <a:sym typeface="Calibri"/>
              </a:rPr>
              <a:t>STEP THREE:</a:t>
            </a:r>
          </a:p>
          <a:p>
            <a:pPr>
              <a:buSzPct val="25000"/>
            </a:pPr>
            <a:r>
              <a:rPr lang="en" sz="2000" b="1" dirty="0">
                <a:solidFill>
                  <a:prstClr val="black"/>
                </a:solidFill>
                <a:latin typeface="NPSRawlinsonOT"/>
                <a:ea typeface="Calibri"/>
                <a:cs typeface="Calibri"/>
                <a:sym typeface="Calibri"/>
              </a:rPr>
              <a:t> </a:t>
            </a:r>
          </a:p>
          <a:p>
            <a:pPr>
              <a:buSzPct val="25000"/>
            </a:pPr>
            <a:r>
              <a:rPr lang="en" sz="4400" b="1" dirty="0">
                <a:solidFill>
                  <a:prstClr val="white"/>
                </a:solidFill>
                <a:latin typeface="NPSRawlinsonOT"/>
                <a:ea typeface="Calibri"/>
                <a:cs typeface="Calibri"/>
                <a:sym typeface="Calibri"/>
              </a:rPr>
              <a:t>Add </a:t>
            </a:r>
            <a:r>
              <a:rPr lang="en" sz="4400" b="1" dirty="0">
                <a:solidFill>
                  <a:srgbClr val="92D050"/>
                </a:solidFill>
                <a:latin typeface="NPSRawlinsonOT"/>
                <a:ea typeface="Calibri"/>
                <a:cs typeface="Calibri"/>
                <a:sym typeface="Calibri"/>
              </a:rPr>
              <a:t>three “pinches” </a:t>
            </a:r>
            <a:r>
              <a:rPr lang="en" sz="4400" b="1" dirty="0">
                <a:solidFill>
                  <a:prstClr val="white"/>
                </a:solidFill>
                <a:latin typeface="NPSRawlinsonOT"/>
                <a:ea typeface="Calibri"/>
                <a:cs typeface="Calibri"/>
                <a:sym typeface="Calibri"/>
              </a:rPr>
              <a:t>of </a:t>
            </a:r>
            <a:r>
              <a:rPr lang="en" sz="4400" b="1" dirty="0">
                <a:solidFill>
                  <a:srgbClr val="92D050"/>
                </a:solidFill>
                <a:latin typeface="NPSRawlinsonOT"/>
                <a:ea typeface="Calibri"/>
                <a:cs typeface="Calibri"/>
                <a:sym typeface="Calibri"/>
              </a:rPr>
              <a:t>seeds</a:t>
            </a:r>
          </a:p>
        </p:txBody>
      </p:sp>
      <p:pic>
        <p:nvPicPr>
          <p:cNvPr id="500" name="Shape 500"/>
          <p:cNvPicPr preferRelativeResize="0"/>
          <p:nvPr/>
        </p:nvPicPr>
        <p:blipFill rotWithShape="1">
          <a:blip r:embed="rId3" cstate="screen">
            <a:alphaModFix/>
            <a:extLst>
              <a:ext uri="{28A0092B-C50C-407E-A947-70E740481C1C}">
                <a14:useLocalDpi xmlns:a14="http://schemas.microsoft.com/office/drawing/2010/main"/>
              </a:ext>
            </a:extLst>
          </a:blip>
          <a:srcRect/>
          <a:stretch/>
        </p:blipFill>
        <p:spPr>
          <a:xfrm>
            <a:off x="1862249" y="2667000"/>
            <a:ext cx="5419499" cy="3763200"/>
          </a:xfrm>
          <a:prstGeom prst="rect">
            <a:avLst/>
          </a:prstGeom>
          <a:noFill/>
          <a:ln>
            <a:noFill/>
          </a:ln>
        </p:spPr>
      </p:pic>
    </p:spTree>
    <p:extLst>
      <p:ext uri="{BB962C8B-B14F-4D97-AF65-F5344CB8AC3E}">
        <p14:creationId xmlns:p14="http://schemas.microsoft.com/office/powerpoint/2010/main" val="4221985524"/>
      </p:ext>
    </p:extLst>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05"/>
        <p:cNvGrpSpPr/>
        <p:nvPr/>
      </p:nvGrpSpPr>
      <p:grpSpPr>
        <a:xfrm>
          <a:off x="0" y="0"/>
          <a:ext cx="0" cy="0"/>
          <a:chOff x="0" y="0"/>
          <a:chExt cx="0" cy="0"/>
        </a:xfrm>
      </p:grpSpPr>
      <p:sp>
        <p:nvSpPr>
          <p:cNvPr id="506" name="Shape 506"/>
          <p:cNvSpPr txBox="1"/>
          <p:nvPr/>
        </p:nvSpPr>
        <p:spPr>
          <a:xfrm>
            <a:off x="28575" y="0"/>
            <a:ext cx="9115425" cy="2769988"/>
          </a:xfrm>
          <a:prstGeom prst="rect">
            <a:avLst/>
          </a:prstGeom>
          <a:noFill/>
          <a:ln>
            <a:noFill/>
          </a:ln>
        </p:spPr>
        <p:txBody>
          <a:bodyPr lIns="91425" tIns="45700" rIns="91425" bIns="45700" anchor="t" anchorCtr="0">
            <a:noAutofit/>
          </a:bodyPr>
          <a:lstStyle/>
          <a:p>
            <a:pPr>
              <a:buSzPct val="25000"/>
            </a:pPr>
            <a:r>
              <a:rPr lang="en" sz="4000" b="1" dirty="0">
                <a:solidFill>
                  <a:prstClr val="white"/>
                </a:solidFill>
                <a:latin typeface="NPSRawlinsonOT"/>
                <a:ea typeface="Calibri"/>
                <a:cs typeface="Calibri"/>
                <a:sym typeface="Calibri"/>
              </a:rPr>
              <a:t>STEP FOUR:</a:t>
            </a:r>
          </a:p>
          <a:p>
            <a:pPr>
              <a:buSzPct val="25000"/>
            </a:pPr>
            <a:r>
              <a:rPr lang="en" sz="1200" b="1" dirty="0">
                <a:solidFill>
                  <a:prstClr val="black"/>
                </a:solidFill>
                <a:latin typeface="NPSRawlinsonOT"/>
                <a:ea typeface="Calibri"/>
                <a:cs typeface="Calibri"/>
                <a:sym typeface="Calibri"/>
              </a:rPr>
              <a:t> </a:t>
            </a:r>
          </a:p>
          <a:p>
            <a:pPr>
              <a:buSzPct val="25000"/>
            </a:pPr>
            <a:r>
              <a:rPr lang="en" sz="3600" b="1" dirty="0">
                <a:solidFill>
                  <a:prstClr val="white"/>
                </a:solidFill>
                <a:latin typeface="NPSRawlinsonOT"/>
                <a:ea typeface="Calibri"/>
                <a:cs typeface="Calibri"/>
                <a:sym typeface="Calibri"/>
              </a:rPr>
              <a:t>Add </a:t>
            </a:r>
            <a:r>
              <a:rPr lang="en" sz="3600" b="1" dirty="0">
                <a:solidFill>
                  <a:srgbClr val="92D050"/>
                </a:solidFill>
                <a:latin typeface="NPSRawlinsonOT"/>
                <a:ea typeface="Calibri"/>
                <a:cs typeface="Calibri"/>
                <a:sym typeface="Calibri"/>
              </a:rPr>
              <a:t>4 spoonfuls </a:t>
            </a:r>
            <a:r>
              <a:rPr lang="en" sz="3600" b="1" dirty="0">
                <a:solidFill>
                  <a:prstClr val="white"/>
                </a:solidFill>
                <a:latin typeface="NPSRawlinsonOT"/>
                <a:ea typeface="Calibri"/>
                <a:cs typeface="Calibri"/>
                <a:sym typeface="Calibri"/>
              </a:rPr>
              <a:t>of </a:t>
            </a:r>
            <a:r>
              <a:rPr lang="en" sz="3600" b="1" dirty="0">
                <a:solidFill>
                  <a:srgbClr val="92D050"/>
                </a:solidFill>
                <a:latin typeface="NPSRawlinsonOT"/>
                <a:ea typeface="Calibri"/>
                <a:cs typeface="Calibri"/>
                <a:sym typeface="Calibri"/>
              </a:rPr>
              <a:t>water</a:t>
            </a:r>
            <a:r>
              <a:rPr lang="en" sz="3600" b="1" dirty="0">
                <a:solidFill>
                  <a:prstClr val="white"/>
                </a:solidFill>
                <a:latin typeface="NPSRawlinsonOT"/>
                <a:ea typeface="Calibri"/>
                <a:cs typeface="Calibri"/>
                <a:sym typeface="Calibri"/>
              </a:rPr>
              <a:t> to make soil moist. Stir.</a:t>
            </a:r>
          </a:p>
          <a:p>
            <a:endParaRPr dirty="0">
              <a:solidFill>
                <a:prstClr val="black"/>
              </a:solidFill>
              <a:latin typeface="NPSRawlinsonOT"/>
              <a:ea typeface="Calibri"/>
              <a:cs typeface="Calibri"/>
              <a:sym typeface="Calibri"/>
            </a:endParaRPr>
          </a:p>
        </p:txBody>
      </p:sp>
      <p:pic>
        <p:nvPicPr>
          <p:cNvPr id="507" name="Shape 507"/>
          <p:cNvPicPr preferRelativeResize="0"/>
          <p:nvPr/>
        </p:nvPicPr>
        <p:blipFill rotWithShape="1">
          <a:blip r:embed="rId3" cstate="screen">
            <a:alphaModFix/>
            <a:extLst>
              <a:ext uri="{28A0092B-C50C-407E-A947-70E740481C1C}">
                <a14:useLocalDpi xmlns:a14="http://schemas.microsoft.com/office/drawing/2010/main"/>
              </a:ext>
            </a:extLst>
          </a:blip>
          <a:srcRect/>
          <a:stretch/>
        </p:blipFill>
        <p:spPr>
          <a:xfrm>
            <a:off x="2171887" y="2667000"/>
            <a:ext cx="4828799" cy="3913599"/>
          </a:xfrm>
          <a:prstGeom prst="rect">
            <a:avLst/>
          </a:prstGeom>
          <a:noFill/>
          <a:ln>
            <a:noFill/>
          </a:ln>
        </p:spPr>
      </p:pic>
    </p:spTree>
    <p:extLst>
      <p:ext uri="{BB962C8B-B14F-4D97-AF65-F5344CB8AC3E}">
        <p14:creationId xmlns:p14="http://schemas.microsoft.com/office/powerpoint/2010/main" val="4174898006"/>
      </p:ext>
    </p:extLst>
  </p:cSld>
  <p:clrMapOvr>
    <a:masterClrMapping/>
  </p:clrMapOvr>
  <p:transition spd="slow">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12"/>
        <p:cNvGrpSpPr/>
        <p:nvPr/>
      </p:nvGrpSpPr>
      <p:grpSpPr>
        <a:xfrm>
          <a:off x="0" y="0"/>
          <a:ext cx="0" cy="0"/>
          <a:chOff x="0" y="0"/>
          <a:chExt cx="0" cy="0"/>
        </a:xfrm>
      </p:grpSpPr>
      <p:sp>
        <p:nvSpPr>
          <p:cNvPr id="513" name="Shape 513"/>
          <p:cNvSpPr txBox="1"/>
          <p:nvPr/>
        </p:nvSpPr>
        <p:spPr>
          <a:xfrm>
            <a:off x="0" y="0"/>
            <a:ext cx="9144000" cy="3785651"/>
          </a:xfrm>
          <a:prstGeom prst="rect">
            <a:avLst/>
          </a:prstGeom>
          <a:noFill/>
          <a:ln>
            <a:noFill/>
          </a:ln>
        </p:spPr>
        <p:txBody>
          <a:bodyPr lIns="91425" tIns="45700" rIns="91425" bIns="45700" anchor="t" anchorCtr="0">
            <a:noAutofit/>
          </a:bodyPr>
          <a:lstStyle/>
          <a:p>
            <a:pPr>
              <a:buSzPct val="25000"/>
            </a:pPr>
            <a:r>
              <a:rPr lang="en" sz="4000" b="1" dirty="0">
                <a:solidFill>
                  <a:prstClr val="white"/>
                </a:solidFill>
                <a:latin typeface="NPSRawlinsonOT"/>
                <a:ea typeface="Calibri"/>
                <a:cs typeface="Calibri"/>
                <a:sym typeface="Calibri"/>
              </a:rPr>
              <a:t>STEP FIVE:</a:t>
            </a:r>
          </a:p>
          <a:p>
            <a:pPr>
              <a:buSzPct val="25000"/>
            </a:pPr>
            <a:r>
              <a:rPr lang="en" sz="3600" b="1" dirty="0">
                <a:solidFill>
                  <a:prstClr val="black"/>
                </a:solidFill>
                <a:latin typeface="NPSRawlinsonOT"/>
                <a:ea typeface="Calibri"/>
                <a:cs typeface="Calibri"/>
                <a:sym typeface="Calibri"/>
              </a:rPr>
              <a:t> </a:t>
            </a:r>
            <a:r>
              <a:rPr lang="en" sz="3600" b="1" dirty="0">
                <a:solidFill>
                  <a:prstClr val="white"/>
                </a:solidFill>
                <a:latin typeface="NPSRawlinsonOT"/>
                <a:ea typeface="Calibri"/>
                <a:cs typeface="Calibri"/>
                <a:sym typeface="Calibri"/>
              </a:rPr>
              <a:t>Take a </a:t>
            </a:r>
            <a:r>
              <a:rPr lang="en" sz="3600" b="1" dirty="0">
                <a:solidFill>
                  <a:srgbClr val="92D050"/>
                </a:solidFill>
                <a:latin typeface="NPSRawlinsonOT"/>
                <a:ea typeface="Calibri"/>
                <a:cs typeface="Calibri"/>
                <a:sym typeface="Calibri"/>
              </a:rPr>
              <a:t>golf ball </a:t>
            </a:r>
            <a:r>
              <a:rPr lang="en" sz="3600" b="1" dirty="0">
                <a:solidFill>
                  <a:prstClr val="white"/>
                </a:solidFill>
                <a:latin typeface="NPSRawlinsonOT"/>
                <a:ea typeface="Calibri"/>
                <a:cs typeface="Calibri"/>
                <a:sym typeface="Calibri"/>
              </a:rPr>
              <a:t>sized amount of the mixture. </a:t>
            </a:r>
          </a:p>
          <a:p>
            <a:pPr>
              <a:buSzPct val="25000"/>
            </a:pPr>
            <a:r>
              <a:rPr lang="en" sz="3600" b="1" dirty="0">
                <a:solidFill>
                  <a:prstClr val="white"/>
                </a:solidFill>
                <a:latin typeface="NPSRawlinsonOT"/>
                <a:ea typeface="Calibri"/>
                <a:cs typeface="Calibri"/>
                <a:sym typeface="Calibri"/>
              </a:rPr>
              <a:t>Squeeze </a:t>
            </a:r>
            <a:r>
              <a:rPr lang="en" sz="3600" b="1" dirty="0">
                <a:solidFill>
                  <a:srgbClr val="92D050"/>
                </a:solidFill>
                <a:latin typeface="NPSRawlinsonOT"/>
                <a:ea typeface="Calibri"/>
                <a:cs typeface="Calibri"/>
                <a:sym typeface="Calibri"/>
              </a:rPr>
              <a:t>15 times </a:t>
            </a:r>
            <a:r>
              <a:rPr lang="en" sz="3600" b="1" dirty="0">
                <a:solidFill>
                  <a:prstClr val="white"/>
                </a:solidFill>
                <a:latin typeface="NPSRawlinsonOT"/>
                <a:ea typeface="Calibri"/>
                <a:cs typeface="Calibri"/>
                <a:sym typeface="Calibri"/>
              </a:rPr>
              <a:t>until the mixture sticks together to </a:t>
            </a:r>
            <a:r>
              <a:rPr lang="en" sz="3600" b="1" dirty="0">
                <a:solidFill>
                  <a:srgbClr val="92D050"/>
                </a:solidFill>
                <a:latin typeface="NPSRawlinsonOT"/>
                <a:ea typeface="Calibri"/>
                <a:cs typeface="Calibri"/>
                <a:sym typeface="Calibri"/>
              </a:rPr>
              <a:t>form a ball</a:t>
            </a:r>
            <a:r>
              <a:rPr lang="en" sz="3600" b="1" dirty="0">
                <a:solidFill>
                  <a:prstClr val="white"/>
                </a:solidFill>
                <a:latin typeface="NPSRawlinsonOT"/>
                <a:ea typeface="Calibri"/>
                <a:cs typeface="Calibri"/>
                <a:sym typeface="Calibri"/>
              </a:rPr>
              <a:t>.</a:t>
            </a:r>
          </a:p>
        </p:txBody>
      </p:sp>
      <p:pic>
        <p:nvPicPr>
          <p:cNvPr id="514" name="Shape 514"/>
          <p:cNvPicPr preferRelativeResize="0"/>
          <p:nvPr/>
        </p:nvPicPr>
        <p:blipFill rotWithShape="1">
          <a:blip r:embed="rId3" cstate="screen">
            <a:alphaModFix/>
            <a:extLst>
              <a:ext uri="{28A0092B-C50C-407E-A947-70E740481C1C}">
                <a14:useLocalDpi xmlns:a14="http://schemas.microsoft.com/office/drawing/2010/main"/>
              </a:ext>
            </a:extLst>
          </a:blip>
          <a:srcRect/>
          <a:stretch/>
        </p:blipFill>
        <p:spPr>
          <a:xfrm>
            <a:off x="2808100" y="3931533"/>
            <a:ext cx="2883900" cy="2798399"/>
          </a:xfrm>
          <a:prstGeom prst="rect">
            <a:avLst/>
          </a:prstGeom>
          <a:noFill/>
          <a:ln>
            <a:noFill/>
          </a:ln>
        </p:spPr>
      </p:pic>
      <p:pic>
        <p:nvPicPr>
          <p:cNvPr id="515" name="Shape 515"/>
          <p:cNvPicPr preferRelativeResize="0"/>
          <p:nvPr/>
        </p:nvPicPr>
        <p:blipFill rotWithShape="1">
          <a:blip r:embed="rId4" cstate="screen">
            <a:alphaModFix/>
            <a:extLst>
              <a:ext uri="{28A0092B-C50C-407E-A947-70E740481C1C}">
                <a14:useLocalDpi xmlns:a14="http://schemas.microsoft.com/office/drawing/2010/main"/>
              </a:ext>
            </a:extLst>
          </a:blip>
          <a:srcRect/>
          <a:stretch/>
        </p:blipFill>
        <p:spPr>
          <a:xfrm>
            <a:off x="6066875" y="3925734"/>
            <a:ext cx="2883900" cy="2809999"/>
          </a:xfrm>
          <a:prstGeom prst="rect">
            <a:avLst/>
          </a:prstGeom>
          <a:noFill/>
          <a:ln>
            <a:noFill/>
          </a:ln>
        </p:spPr>
      </p:pic>
      <p:pic>
        <p:nvPicPr>
          <p:cNvPr id="516" name="Shape 516"/>
          <p:cNvPicPr preferRelativeResize="0"/>
          <p:nvPr/>
        </p:nvPicPr>
        <p:blipFill rotWithShape="1">
          <a:blip r:embed="rId5" cstate="screen">
            <a:alphaModFix/>
            <a:extLst>
              <a:ext uri="{28A0092B-C50C-407E-A947-70E740481C1C}">
                <a14:useLocalDpi xmlns:a14="http://schemas.microsoft.com/office/drawing/2010/main"/>
              </a:ext>
            </a:extLst>
          </a:blip>
          <a:srcRect/>
          <a:stretch/>
        </p:blipFill>
        <p:spPr>
          <a:xfrm>
            <a:off x="285490" y="3925733"/>
            <a:ext cx="2052000" cy="2743200"/>
          </a:xfrm>
          <a:prstGeom prst="rect">
            <a:avLst/>
          </a:prstGeom>
          <a:noFill/>
          <a:ln>
            <a:noFill/>
          </a:ln>
        </p:spPr>
      </p:pic>
    </p:spTree>
    <p:extLst>
      <p:ext uri="{BB962C8B-B14F-4D97-AF65-F5344CB8AC3E}">
        <p14:creationId xmlns:p14="http://schemas.microsoft.com/office/powerpoint/2010/main" val="3065738547"/>
      </p:ext>
    </p:extLst>
  </p:cSld>
  <p:clrMapOvr>
    <a:masterClrMapping/>
  </p:clrMapOvr>
  <p:transition spd="slow">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521"/>
        <p:cNvGrpSpPr/>
        <p:nvPr/>
      </p:nvGrpSpPr>
      <p:grpSpPr>
        <a:xfrm>
          <a:off x="0" y="0"/>
          <a:ext cx="0" cy="0"/>
          <a:chOff x="0" y="0"/>
          <a:chExt cx="0" cy="0"/>
        </a:xfrm>
      </p:grpSpPr>
      <p:sp>
        <p:nvSpPr>
          <p:cNvPr id="522" name="Shape 522"/>
          <p:cNvSpPr txBox="1"/>
          <p:nvPr/>
        </p:nvSpPr>
        <p:spPr>
          <a:xfrm>
            <a:off x="0" y="-1"/>
            <a:ext cx="9144000" cy="3785651"/>
          </a:xfrm>
          <a:prstGeom prst="rect">
            <a:avLst/>
          </a:prstGeom>
          <a:noFill/>
          <a:ln>
            <a:noFill/>
          </a:ln>
        </p:spPr>
        <p:txBody>
          <a:bodyPr lIns="91425" tIns="45700" rIns="91425" bIns="45700" anchor="t" anchorCtr="0">
            <a:noAutofit/>
          </a:bodyPr>
          <a:lstStyle/>
          <a:p>
            <a:pPr>
              <a:buSzPct val="25000"/>
            </a:pPr>
            <a:r>
              <a:rPr lang="en" sz="4000" b="1" dirty="0">
                <a:solidFill>
                  <a:prstClr val="white"/>
                </a:solidFill>
                <a:latin typeface="NPSRawlinsonOT"/>
                <a:ea typeface="Calibri"/>
                <a:cs typeface="Calibri"/>
                <a:sym typeface="Calibri"/>
              </a:rPr>
              <a:t>STEP 6:</a:t>
            </a:r>
          </a:p>
          <a:p>
            <a:pPr>
              <a:buSzPct val="25000"/>
            </a:pPr>
            <a:r>
              <a:rPr lang="en" sz="3600" b="1" dirty="0">
                <a:solidFill>
                  <a:prstClr val="black"/>
                </a:solidFill>
                <a:latin typeface="NPSRawlinsonOT"/>
                <a:ea typeface="Calibri"/>
                <a:cs typeface="Calibri"/>
                <a:sym typeface="Calibri"/>
              </a:rPr>
              <a:t> </a:t>
            </a:r>
            <a:r>
              <a:rPr lang="en" sz="3600" b="1" dirty="0">
                <a:solidFill>
                  <a:prstClr val="white"/>
                </a:solidFill>
                <a:latin typeface="NPSRawlinsonOT"/>
                <a:ea typeface="Calibri"/>
                <a:cs typeface="Calibri"/>
                <a:sym typeface="Calibri"/>
              </a:rPr>
              <a:t>Let the seed balls dry. </a:t>
            </a:r>
          </a:p>
          <a:p>
            <a:pPr>
              <a:buSzPct val="25000"/>
            </a:pPr>
            <a:r>
              <a:rPr lang="en" sz="3600" b="1" dirty="0">
                <a:solidFill>
                  <a:prstClr val="white"/>
                </a:solidFill>
                <a:latin typeface="NPSRawlinsonOT"/>
                <a:ea typeface="Calibri"/>
                <a:cs typeface="Calibri"/>
                <a:sym typeface="Calibri"/>
              </a:rPr>
              <a:t>If you take them home in a plastic bag:</a:t>
            </a:r>
          </a:p>
          <a:p>
            <a:pPr>
              <a:buSzPct val="25000"/>
            </a:pPr>
            <a:r>
              <a:rPr lang="en" sz="3600" b="1" dirty="0">
                <a:solidFill>
                  <a:prstClr val="white"/>
                </a:solidFill>
                <a:latin typeface="NPSRawlinsonOT"/>
                <a:ea typeface="Calibri"/>
                <a:cs typeface="Calibri"/>
                <a:sym typeface="Calibri"/>
              </a:rPr>
              <a:t>-open the bag to let them dry</a:t>
            </a:r>
          </a:p>
          <a:p>
            <a:pPr>
              <a:buSzPct val="25000"/>
            </a:pPr>
            <a:r>
              <a:rPr lang="en" sz="3600" b="1" dirty="0">
                <a:solidFill>
                  <a:prstClr val="white"/>
                </a:solidFill>
                <a:latin typeface="NPSRawlinsonOT"/>
                <a:ea typeface="Calibri"/>
                <a:cs typeface="Calibri"/>
                <a:sym typeface="Calibri"/>
              </a:rPr>
              <a:t>-only throw seed bombs where your parents say it’s okay </a:t>
            </a:r>
            <a:endParaRPr sz="4800" b="1" dirty="0">
              <a:solidFill>
                <a:prstClr val="white"/>
              </a:solidFill>
              <a:latin typeface="NPSRawlinsonOT"/>
              <a:ea typeface="Calibri"/>
              <a:cs typeface="Calibri"/>
              <a:sym typeface="Calibri"/>
            </a:endParaRPr>
          </a:p>
        </p:txBody>
      </p:sp>
      <p:pic>
        <p:nvPicPr>
          <p:cNvPr id="523" name="Shape 523"/>
          <p:cNvPicPr preferRelativeResize="0"/>
          <p:nvPr/>
        </p:nvPicPr>
        <p:blipFill rotWithShape="1">
          <a:blip r:embed="rId3" cstate="screen">
            <a:alphaModFix/>
            <a:extLst>
              <a:ext uri="{28A0092B-C50C-407E-A947-70E740481C1C}">
                <a14:useLocalDpi xmlns:a14="http://schemas.microsoft.com/office/drawing/2010/main"/>
              </a:ext>
            </a:extLst>
          </a:blip>
          <a:srcRect r="-9596"/>
          <a:stretch/>
        </p:blipFill>
        <p:spPr>
          <a:xfrm>
            <a:off x="990600" y="3657600"/>
            <a:ext cx="7467600" cy="2895600"/>
          </a:xfrm>
          <a:prstGeom prst="rect">
            <a:avLst/>
          </a:prstGeom>
          <a:noFill/>
          <a:ln>
            <a:noFill/>
          </a:ln>
        </p:spPr>
      </p:pic>
    </p:spTree>
    <p:extLst>
      <p:ext uri="{BB962C8B-B14F-4D97-AF65-F5344CB8AC3E}">
        <p14:creationId xmlns:p14="http://schemas.microsoft.com/office/powerpoint/2010/main" val="2670966206"/>
      </p:ext>
    </p:extLst>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527"/>
        <p:cNvGrpSpPr/>
        <p:nvPr/>
      </p:nvGrpSpPr>
      <p:grpSpPr>
        <a:xfrm>
          <a:off x="0" y="0"/>
          <a:ext cx="0" cy="0"/>
          <a:chOff x="0" y="0"/>
          <a:chExt cx="0" cy="0"/>
        </a:xfrm>
      </p:grpSpPr>
      <p:sp>
        <p:nvSpPr>
          <p:cNvPr id="528" name="Shape 528"/>
          <p:cNvSpPr txBox="1">
            <a:spLocks noGrp="1"/>
          </p:cNvSpPr>
          <p:nvPr>
            <p:ph type="title"/>
          </p:nvPr>
        </p:nvSpPr>
        <p:spPr>
          <a:xfrm>
            <a:off x="431250" y="274637"/>
            <a:ext cx="8229600" cy="1143200"/>
          </a:xfrm>
          <a:prstGeom prst="rect">
            <a:avLst/>
          </a:prstGeom>
        </p:spPr>
        <p:txBody>
          <a:bodyPr lIns="91425" tIns="91425" rIns="91425" bIns="91425" anchor="ctr" anchorCtr="0">
            <a:noAutofit/>
          </a:bodyPr>
          <a:lstStyle/>
          <a:p>
            <a:pPr lvl="0">
              <a:spcBef>
                <a:spcPts val="0"/>
              </a:spcBef>
              <a:buNone/>
            </a:pPr>
            <a:r>
              <a:rPr lang="en" dirty="0"/>
              <a:t>Have Fun!</a:t>
            </a:r>
          </a:p>
        </p:txBody>
      </p:sp>
      <p:sp>
        <p:nvSpPr>
          <p:cNvPr id="529" name="Shape 529"/>
          <p:cNvSpPr txBox="1">
            <a:spLocks noGrp="1"/>
          </p:cNvSpPr>
          <p:nvPr>
            <p:ph type="body" idx="1"/>
          </p:nvPr>
        </p:nvSpPr>
        <p:spPr>
          <a:xfrm>
            <a:off x="457200" y="1600200"/>
            <a:ext cx="8229600" cy="4526000"/>
          </a:xfrm>
          <a:prstGeom prst="rect">
            <a:avLst/>
          </a:prstGeom>
        </p:spPr>
        <p:txBody>
          <a:bodyPr lIns="91425" tIns="91425" rIns="91425" bIns="91425" anchor="t" anchorCtr="0">
            <a:noAutofit/>
          </a:bodyPr>
          <a:lstStyle/>
          <a:p>
            <a:pPr lvl="0" rtl="0">
              <a:spcBef>
                <a:spcPts val="0"/>
              </a:spcBef>
              <a:buNone/>
            </a:pPr>
            <a:r>
              <a:rPr lang="en" sz="3600" dirty="0">
                <a:solidFill>
                  <a:srgbClr val="92D050"/>
                </a:solidFill>
                <a:latin typeface="+mj-lt"/>
              </a:rPr>
              <a:t>3 spoonfuls </a:t>
            </a:r>
            <a:r>
              <a:rPr lang="en" sz="3600" dirty="0">
                <a:latin typeface="+mj-lt"/>
              </a:rPr>
              <a:t>of sand</a:t>
            </a:r>
          </a:p>
          <a:p>
            <a:pPr lvl="0" rtl="0">
              <a:spcBef>
                <a:spcPts val="0"/>
              </a:spcBef>
              <a:buNone/>
            </a:pPr>
            <a:r>
              <a:rPr lang="en" sz="3600" dirty="0">
                <a:solidFill>
                  <a:srgbClr val="92D050"/>
                </a:solidFill>
                <a:latin typeface="+mj-lt"/>
              </a:rPr>
              <a:t>3 spoonfuls </a:t>
            </a:r>
            <a:r>
              <a:rPr lang="en" sz="3600" dirty="0">
                <a:latin typeface="+mj-lt"/>
              </a:rPr>
              <a:t>of compost</a:t>
            </a:r>
          </a:p>
          <a:p>
            <a:pPr lvl="0" rtl="0">
              <a:spcBef>
                <a:spcPts val="0"/>
              </a:spcBef>
              <a:buNone/>
            </a:pPr>
            <a:r>
              <a:rPr lang="en" sz="3600" dirty="0">
                <a:solidFill>
                  <a:srgbClr val="92D050"/>
                </a:solidFill>
                <a:latin typeface="+mj-lt"/>
              </a:rPr>
              <a:t>1 cup </a:t>
            </a:r>
            <a:r>
              <a:rPr lang="en" sz="3600" dirty="0">
                <a:latin typeface="+mj-lt"/>
              </a:rPr>
              <a:t>of soil</a:t>
            </a:r>
          </a:p>
          <a:p>
            <a:pPr lvl="0" rtl="0">
              <a:spcBef>
                <a:spcPts val="0"/>
              </a:spcBef>
              <a:buNone/>
            </a:pPr>
            <a:r>
              <a:rPr lang="en" sz="3600" dirty="0">
                <a:solidFill>
                  <a:srgbClr val="92D050"/>
                </a:solidFill>
                <a:latin typeface="+mj-lt"/>
              </a:rPr>
              <a:t>3 pinches </a:t>
            </a:r>
            <a:r>
              <a:rPr lang="en" sz="3600" dirty="0">
                <a:latin typeface="+mj-lt"/>
              </a:rPr>
              <a:t>of seeds</a:t>
            </a:r>
          </a:p>
          <a:p>
            <a:pPr lvl="0">
              <a:spcBef>
                <a:spcPts val="0"/>
              </a:spcBef>
              <a:buNone/>
            </a:pPr>
            <a:r>
              <a:rPr lang="en" sz="3600" dirty="0">
                <a:solidFill>
                  <a:srgbClr val="92D050"/>
                </a:solidFill>
                <a:latin typeface="+mj-lt"/>
              </a:rPr>
              <a:t>4 spoonfuls </a:t>
            </a:r>
            <a:r>
              <a:rPr lang="en" sz="3600" dirty="0">
                <a:latin typeface="+mj-lt"/>
              </a:rPr>
              <a:t>of water</a:t>
            </a:r>
          </a:p>
        </p:txBody>
      </p:sp>
    </p:spTree>
    <p:extLst>
      <p:ext uri="{BB962C8B-B14F-4D97-AF65-F5344CB8AC3E}">
        <p14:creationId xmlns:p14="http://schemas.microsoft.com/office/powerpoint/2010/main" val="485507417"/>
      </p:ext>
    </p:extLst>
  </p:cSld>
  <p:clrMapOvr>
    <a:masterClrMapping/>
  </p:clrMapOvr>
  <p:transition spd="slow">
    <p:cut/>
  </p:transition>
  <p:timing>
    <p:tnLst>
      <p:par>
        <p:cTn id="1" dur="indefinite" restart="never" nodeType="tmRoot"/>
      </p:par>
    </p:tnLst>
  </p:timing>
</p:sld>
</file>

<file path=ppt/theme/theme1.xml><?xml version="1.0" encoding="utf-8"?>
<a:theme xmlns:a="http://schemas.openxmlformats.org/drawingml/2006/main" name="1_Office Theme">
  <a:themeElements>
    <a:clrScheme name="NPS">
      <a:dk1>
        <a:sysClr val="windowText" lastClr="000000"/>
      </a:dk1>
      <a:lt1>
        <a:sysClr val="window" lastClr="FFFFFF"/>
      </a:lt1>
      <a:dk2>
        <a:srgbClr val="435121"/>
      </a:dk2>
      <a:lt2>
        <a:srgbClr val="EAE8DB"/>
      </a:lt2>
      <a:accent1>
        <a:srgbClr val="938953"/>
      </a:accent1>
      <a:accent2>
        <a:srgbClr val="996633"/>
      </a:accent2>
      <a:accent3>
        <a:srgbClr val="9BBB59"/>
      </a:accent3>
      <a:accent4>
        <a:srgbClr val="EBF1DD"/>
      </a:accent4>
      <a:accent5>
        <a:srgbClr val="76923C"/>
      </a:accent5>
      <a:accent6>
        <a:srgbClr val="938953"/>
      </a:accent6>
      <a:hlink>
        <a:srgbClr val="0000FF"/>
      </a:hlink>
      <a:folHlink>
        <a:srgbClr val="800080"/>
      </a:folHlink>
    </a:clrScheme>
    <a:fontScheme name="NPS">
      <a:majorFont>
        <a:latin typeface="NPSRawlinsonOT"/>
        <a:ea typeface=""/>
        <a:cs typeface=""/>
      </a:majorFont>
      <a:minorFont>
        <a:latin typeface="Frutiger LT Std 45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182</Words>
  <Application>Microsoft Office PowerPoint</Application>
  <PresentationFormat>On-screen Show (4:3)</PresentationFormat>
  <Paragraphs>38</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Have Fun!</vt:lpstr>
    </vt:vector>
  </TitlesOfParts>
  <Company>National Park Service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Baker, Regan Michael</dc:creator>
  <cp:lastModifiedBy>Baker, Regan Michael</cp:lastModifiedBy>
  <cp:revision>1</cp:revision>
  <dcterms:created xsi:type="dcterms:W3CDTF">2016-12-19T16:15:55Z</dcterms:created>
  <dcterms:modified xsi:type="dcterms:W3CDTF">2016-12-19T16:26:23Z</dcterms:modified>
</cp:coreProperties>
</file>